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Montserrat Medium"/>
      <p:regular r:id="rId18"/>
      <p:bold r:id="rId19"/>
      <p:italic r:id="rId20"/>
      <p:boldItalic r:id="rId21"/>
    </p:embeddedFont>
    <p:embeddedFont>
      <p:font typeface="Montserrat ExtraLight"/>
      <p:regular r:id="rId22"/>
      <p:bold r:id="rId23"/>
      <p:italic r:id="rId24"/>
      <p:boldItalic r:id="rId25"/>
    </p:embeddedFont>
    <p:embeddedFont>
      <p:font typeface="Montserrat ExtraBold"/>
      <p:bold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8" roundtripDataSignature="AMtx7mg3HM9tXyjS5EUEbD3Ld5YYvYRM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italic.fntdata"/><Relationship Id="rId22" Type="http://schemas.openxmlformats.org/officeDocument/2006/relationships/font" Target="fonts/MontserratExtraLight-regular.fntdata"/><Relationship Id="rId21" Type="http://schemas.openxmlformats.org/officeDocument/2006/relationships/font" Target="fonts/MontserratMedium-boldItalic.fntdata"/><Relationship Id="rId24" Type="http://schemas.openxmlformats.org/officeDocument/2006/relationships/font" Target="fonts/MontserratExtraLight-italic.fntdata"/><Relationship Id="rId23" Type="http://schemas.openxmlformats.org/officeDocument/2006/relationships/font" Target="fonts/MontserratExtraLight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ExtraBold-bold.fntdata"/><Relationship Id="rId25" Type="http://schemas.openxmlformats.org/officeDocument/2006/relationships/font" Target="fonts/MontserratExtraLight-boldItalic.fntdata"/><Relationship Id="rId28" Type="http://customschemas.google.com/relationships/presentationmetadata" Target="metadata"/><Relationship Id="rId27" Type="http://schemas.openxmlformats.org/officeDocument/2006/relationships/font" Target="fonts/MontserratExtraBold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19" Type="http://schemas.openxmlformats.org/officeDocument/2006/relationships/font" Target="fonts/MontserratMedium-bold.fntdata"/><Relationship Id="rId18" Type="http://schemas.openxmlformats.org/officeDocument/2006/relationships/font" Target="fonts/Montserrat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f252d184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df252d184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f252d184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df252d184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03f186f9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e03f186f9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dbe86be21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dbe86be21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721b0dc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df721b0dc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df721b0dc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df721b0dc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df721b0dc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df721b0dc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51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0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1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61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2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62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5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8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68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9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69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69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69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69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55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70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70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70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70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70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70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70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70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1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71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71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71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71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71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3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73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73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73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73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73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73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73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73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73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73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73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73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4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74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74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5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75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75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75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75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75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75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75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75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6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7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77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78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9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79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9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59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9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9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9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9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0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80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80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81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82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8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8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2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3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53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" name="Google Shape;31;p53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53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53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53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53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6" name="Google Shape;36;p53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7" name="Google Shape;37;p53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4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5882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54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5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7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57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784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57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8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58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58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58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5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5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50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50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/>
          <p:nvPr>
            <p:ph type="ctrTitle"/>
          </p:nvPr>
        </p:nvSpPr>
        <p:spPr>
          <a:xfrm>
            <a:off x="1354150" y="1950100"/>
            <a:ext cx="64065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Spark Framework</a:t>
            </a:r>
            <a:endParaRPr/>
          </a:p>
        </p:txBody>
      </p:sp>
      <p:sp>
        <p:nvSpPr>
          <p:cNvPr id="162" name="Google Shape;162;p1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p1"/>
          <p:cNvSpPr txBox="1"/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8460000" dist="19050">
              <a:srgbClr val="76A5AF">
                <a:alpha val="4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0"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4" name="Google Shape;164;p1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7843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Spark Framework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170" name="Google Shape;170;p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7843"/>
              </a:srgbClr>
            </a:outerShdw>
          </a:effectLst>
        </p:spPr>
      </p:cxnSp>
      <p:pic>
        <p:nvPicPr>
          <p:cNvPr id="171" name="Google Shape;17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500" y="980988"/>
            <a:ext cx="6095053" cy="345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df252d1848_0_5"/>
          <p:cNvSpPr txBox="1"/>
          <p:nvPr>
            <p:ph type="title"/>
          </p:nvPr>
        </p:nvSpPr>
        <p:spPr>
          <a:xfrm>
            <a:off x="938500" y="445025"/>
            <a:ext cx="49464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Spark SQL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77" name="Google Shape;177;gdf252d1848_0_5"/>
          <p:cNvSpPr txBox="1"/>
          <p:nvPr>
            <p:ph idx="1" type="body"/>
          </p:nvPr>
        </p:nvSpPr>
        <p:spPr>
          <a:xfrm>
            <a:off x="938500" y="1160700"/>
            <a:ext cx="5263200" cy="3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</a:t>
            </a:r>
            <a:r>
              <a:rPr lang="en"/>
              <a:t>llows to run SQL queries on distributed dataset.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All data preprocessing can be accomplished using it.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Nowadays, no one writes Spark core code.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Internally converted into spark core code and gets executed.</a:t>
            </a:r>
            <a:endParaRPr/>
          </a:p>
        </p:txBody>
      </p:sp>
      <p:cxnSp>
        <p:nvCxnSpPr>
          <p:cNvPr id="178" name="Google Shape;178;gdf252d1848_0_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8235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f252d1848_0_15"/>
          <p:cNvSpPr txBox="1"/>
          <p:nvPr>
            <p:ph type="title"/>
          </p:nvPr>
        </p:nvSpPr>
        <p:spPr>
          <a:xfrm>
            <a:off x="938500" y="445025"/>
            <a:ext cx="5047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Spark MLlib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84" name="Google Shape;184;gdf252d1848_0_15"/>
          <p:cNvSpPr txBox="1"/>
          <p:nvPr>
            <p:ph idx="1" type="body"/>
          </p:nvPr>
        </p:nvSpPr>
        <p:spPr>
          <a:xfrm>
            <a:off x="938500" y="1149325"/>
            <a:ext cx="4946400" cy="3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</a:t>
            </a:r>
            <a:r>
              <a:rPr lang="en"/>
              <a:t>rovides access to machine learning algorithms.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Contains majority of machine learning algorithms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</a:t>
            </a:r>
            <a:r>
              <a:rPr lang="en"/>
              <a:t>lassification algorithms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Regression algorithms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Clustering algorithms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Recommendation engines and so on</a:t>
            </a:r>
            <a:endParaRPr/>
          </a:p>
        </p:txBody>
      </p:sp>
      <p:cxnSp>
        <p:nvCxnSpPr>
          <p:cNvPr id="185" name="Google Shape;185;gdf252d1848_0_1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8235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03f186f9c_0_16"/>
          <p:cNvSpPr txBox="1"/>
          <p:nvPr>
            <p:ph type="title"/>
          </p:nvPr>
        </p:nvSpPr>
        <p:spPr>
          <a:xfrm>
            <a:off x="938500" y="445025"/>
            <a:ext cx="5047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Spark Streaming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91" name="Google Shape;191;ge03f186f9c_0_16"/>
          <p:cNvSpPr txBox="1"/>
          <p:nvPr>
            <p:ph idx="1" type="body"/>
          </p:nvPr>
        </p:nvSpPr>
        <p:spPr>
          <a:xfrm>
            <a:off x="938500" y="1149325"/>
            <a:ext cx="4946400" cy="3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</a:t>
            </a:r>
            <a:r>
              <a:rPr lang="en"/>
              <a:t>idely used in the field of data analytics.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Ingests data in mini-batches and then applies RDD transformations.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According to IBM 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60 % of all sensory information loses </a:t>
            </a:r>
            <a:r>
              <a:rPr lang="en"/>
              <a:t>its</a:t>
            </a:r>
            <a:r>
              <a:rPr lang="en"/>
              <a:t> value in milliseconds if not acted on.</a:t>
            </a:r>
            <a:endParaRPr/>
          </a:p>
        </p:txBody>
      </p:sp>
      <p:cxnSp>
        <p:nvCxnSpPr>
          <p:cNvPr id="192" name="Google Shape;192;ge03f186f9c_0_1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8627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dbe86be214_0_6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lt2"/>
                </a:solidFill>
              </a:rPr>
              <a:t>Streaming data analysis</a:t>
            </a:r>
            <a:endParaRPr/>
          </a:p>
        </p:txBody>
      </p:sp>
      <p:sp>
        <p:nvSpPr>
          <p:cNvPr id="198" name="Google Shape;198;gdbe86be214_0_61"/>
          <p:cNvSpPr txBox="1"/>
          <p:nvPr>
            <p:ph idx="1" type="body"/>
          </p:nvPr>
        </p:nvSpPr>
        <p:spPr>
          <a:xfrm>
            <a:off x="938500" y="1172075"/>
            <a:ext cx="4946400" cy="31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People used to post tweets on Twitter.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Stream of tweets for every second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As a organization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Twitter wants to analyze</a:t>
            </a:r>
            <a:endParaRPr/>
          </a:p>
          <a:p>
            <a:pPr indent="-317500" lvl="2" marL="1371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What are the trending hashtags?</a:t>
            </a:r>
            <a:endParaRPr/>
          </a:p>
          <a:p>
            <a:pPr indent="-317500" lvl="2" marL="1371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Must perform very fast analytics.</a:t>
            </a:r>
            <a:endParaRPr/>
          </a:p>
          <a:p>
            <a:pPr indent="-317500" lvl="2" marL="1371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Spark streaming will come in handy.</a:t>
            </a:r>
            <a:endParaRPr/>
          </a:p>
        </p:txBody>
      </p:sp>
      <p:cxnSp>
        <p:nvCxnSpPr>
          <p:cNvPr id="199" name="Google Shape;199;gdbe86be214_0_6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7843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f721b0dc0_0_28"/>
          <p:cNvSpPr txBox="1"/>
          <p:nvPr>
            <p:ph type="title"/>
          </p:nvPr>
        </p:nvSpPr>
        <p:spPr>
          <a:xfrm>
            <a:off x="938500" y="445025"/>
            <a:ext cx="5047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Spark GraphX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05" name="Google Shape;205;gdf721b0dc0_0_28"/>
          <p:cNvSpPr txBox="1"/>
          <p:nvPr>
            <p:ph idx="1" type="body"/>
          </p:nvPr>
        </p:nvSpPr>
        <p:spPr>
          <a:xfrm>
            <a:off x="938500" y="1149325"/>
            <a:ext cx="4946400" cy="3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</a:t>
            </a:r>
            <a:r>
              <a:rPr lang="en"/>
              <a:t>ostly used for graph processing or graph parallel computing.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Helpful to do social network analysis.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For example,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from any social media.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build a network recommendation</a:t>
            </a:r>
            <a:endParaRPr/>
          </a:p>
          <a:p>
            <a:pPr indent="-317500" lvl="2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Who should follow whom?</a:t>
            </a:r>
            <a:endParaRPr/>
          </a:p>
        </p:txBody>
      </p:sp>
      <p:cxnSp>
        <p:nvCxnSpPr>
          <p:cNvPr id="206" name="Google Shape;206;gdf721b0dc0_0_2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8630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f721b0dc0_0_41"/>
          <p:cNvSpPr txBox="1"/>
          <p:nvPr>
            <p:ph type="title"/>
          </p:nvPr>
        </p:nvSpPr>
        <p:spPr>
          <a:xfrm>
            <a:off x="938500" y="445025"/>
            <a:ext cx="5047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Polyglot spark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2" name="Google Shape;212;gdf721b0dc0_0_41"/>
          <p:cNvSpPr txBox="1"/>
          <p:nvPr>
            <p:ph idx="1" type="body"/>
          </p:nvPr>
        </p:nvSpPr>
        <p:spPr>
          <a:xfrm>
            <a:off x="938500" y="1149325"/>
            <a:ext cx="4946400" cy="3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Spark is written in a programming language known as Scala.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As time passed, the designers of Spark added support.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JAVA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Python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 Script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 this course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Spark SQL and Spark MLlib and Spark Streaming using python</a:t>
            </a:r>
            <a:endParaRPr/>
          </a:p>
        </p:txBody>
      </p:sp>
      <p:cxnSp>
        <p:nvCxnSpPr>
          <p:cNvPr id="213" name="Google Shape;213;gdf721b0dc0_0_4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8630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f721b0dc0_0_51"/>
          <p:cNvSpPr txBox="1"/>
          <p:nvPr>
            <p:ph type="title"/>
          </p:nvPr>
        </p:nvSpPr>
        <p:spPr>
          <a:xfrm>
            <a:off x="938500" y="445025"/>
            <a:ext cx="5047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Recap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9" name="Google Shape;219;gdf721b0dc0_0_51"/>
          <p:cNvSpPr txBox="1"/>
          <p:nvPr>
            <p:ph idx="1" type="body"/>
          </p:nvPr>
        </p:nvSpPr>
        <p:spPr>
          <a:xfrm>
            <a:off x="938500" y="1149325"/>
            <a:ext cx="4946400" cy="3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 THIS LESSON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spark frameworks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languages support in spark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 NEXT LESSON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Why should we use PySpark?</a:t>
            </a:r>
            <a:endParaRPr/>
          </a:p>
        </p:txBody>
      </p:sp>
      <p:cxnSp>
        <p:nvCxnSpPr>
          <p:cNvPr id="220" name="Google Shape;220;gdf721b0dc0_0_5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8630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